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digiana Toybox" panose="02000500000000000000" pitchFamily="2" charset="0"/>
      <p:regular r:id="rId22"/>
    </p:embeddedFont>
    <p:embeddedFont>
      <p:font typeface="Adigiana Toybox Bold" panose="02000500000000000000" pitchFamily="2" charset="0"/>
      <p:regular r:id="rId23"/>
    </p:embeddedFont>
    <p:embeddedFont>
      <p:font typeface="Agrandir Black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00000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5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4.fntdata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3.fntdata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2.fntdata" /><Relationship Id="rId28" Type="http://schemas.openxmlformats.org/officeDocument/2006/relationships/font" Target="fonts/font7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1.fntdata" /><Relationship Id="rId27" Type="http://schemas.openxmlformats.org/officeDocument/2006/relationships/font" Target="fonts/font6.fntdata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image" Target="../media/image10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.png" /><Relationship Id="rId12" Type="http://schemas.openxmlformats.org/officeDocument/2006/relationships/image" Target="../media/image9.png" /><Relationship Id="rId2" Type="http://schemas.openxmlformats.org/officeDocument/2006/relationships/audio" Target="../media/media1.m4a" /><Relationship Id="rId16" Type="http://schemas.openxmlformats.org/officeDocument/2006/relationships/image" Target="../media/image13.png" /><Relationship Id="rId1" Type="http://schemas.microsoft.com/office/2007/relationships/media" Target="../media/media1.m4a" /><Relationship Id="rId6" Type="http://schemas.openxmlformats.org/officeDocument/2006/relationships/image" Target="../media/image3.png" /><Relationship Id="rId11" Type="http://schemas.openxmlformats.org/officeDocument/2006/relationships/image" Target="../media/image8.png" /><Relationship Id="rId5" Type="http://schemas.openxmlformats.org/officeDocument/2006/relationships/image" Target="../media/image2.png" /><Relationship Id="rId15" Type="http://schemas.openxmlformats.org/officeDocument/2006/relationships/image" Target="../media/image12.png" /><Relationship Id="rId10" Type="http://schemas.openxmlformats.org/officeDocument/2006/relationships/image" Target="../media/image7.png" /><Relationship Id="rId4" Type="http://schemas.openxmlformats.org/officeDocument/2006/relationships/image" Target="../media/image1.png" /><Relationship Id="rId9" Type="http://schemas.openxmlformats.org/officeDocument/2006/relationships/image" Target="../media/image6.png" /><Relationship Id="rId14" Type="http://schemas.openxmlformats.org/officeDocument/2006/relationships/image" Target="../media/image11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6.png" /><Relationship Id="rId2" Type="http://schemas.openxmlformats.org/officeDocument/2006/relationships/audio" Target="../media/media12.m4a" /><Relationship Id="rId1" Type="http://schemas.microsoft.com/office/2007/relationships/media" Target="../media/media12.m4a" /><Relationship Id="rId6" Type="http://schemas.openxmlformats.org/officeDocument/2006/relationships/image" Target="../media/image4.png" /><Relationship Id="rId11" Type="http://schemas.openxmlformats.org/officeDocument/2006/relationships/image" Target="../media/image13.png" /><Relationship Id="rId5" Type="http://schemas.openxmlformats.org/officeDocument/2006/relationships/image" Target="../media/image67.png" /><Relationship Id="rId10" Type="http://schemas.openxmlformats.org/officeDocument/2006/relationships/image" Target="../media/image12.png" /><Relationship Id="rId4" Type="http://schemas.openxmlformats.org/officeDocument/2006/relationships/image" Target="../media/image14.png" /><Relationship Id="rId9" Type="http://schemas.openxmlformats.org/officeDocument/2006/relationships/image" Target="../media/image69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 /><Relationship Id="rId13" Type="http://schemas.openxmlformats.org/officeDocument/2006/relationships/image" Target="../media/image1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73.png" /><Relationship Id="rId12" Type="http://schemas.openxmlformats.org/officeDocument/2006/relationships/image" Target="../media/image78.png" /><Relationship Id="rId2" Type="http://schemas.openxmlformats.org/officeDocument/2006/relationships/audio" Target="../media/media13.m4a" /><Relationship Id="rId1" Type="http://schemas.microsoft.com/office/2007/relationships/media" Target="../media/media13.m4a" /><Relationship Id="rId6" Type="http://schemas.openxmlformats.org/officeDocument/2006/relationships/image" Target="../media/image72.png" /><Relationship Id="rId11" Type="http://schemas.openxmlformats.org/officeDocument/2006/relationships/image" Target="../media/image77.png" /><Relationship Id="rId5" Type="http://schemas.openxmlformats.org/officeDocument/2006/relationships/image" Target="../media/image71.png" /><Relationship Id="rId10" Type="http://schemas.openxmlformats.org/officeDocument/2006/relationships/image" Target="../media/image76.png" /><Relationship Id="rId4" Type="http://schemas.openxmlformats.org/officeDocument/2006/relationships/image" Target="../media/image70.png" /><Relationship Id="rId9" Type="http://schemas.openxmlformats.org/officeDocument/2006/relationships/image" Target="../media/image75.png" /><Relationship Id="rId1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 /><Relationship Id="rId13" Type="http://schemas.openxmlformats.org/officeDocument/2006/relationships/image" Target="../media/image1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8.png" /><Relationship Id="rId12" Type="http://schemas.openxmlformats.org/officeDocument/2006/relationships/image" Target="../media/image84.png" /><Relationship Id="rId2" Type="http://schemas.openxmlformats.org/officeDocument/2006/relationships/audio" Target="../media/media14.m4a" /><Relationship Id="rId1" Type="http://schemas.microsoft.com/office/2007/relationships/media" Target="../media/media14.m4a" /><Relationship Id="rId6" Type="http://schemas.openxmlformats.org/officeDocument/2006/relationships/image" Target="../media/image81.png" /><Relationship Id="rId11" Type="http://schemas.openxmlformats.org/officeDocument/2006/relationships/image" Target="../media/image83.png" /><Relationship Id="rId5" Type="http://schemas.openxmlformats.org/officeDocument/2006/relationships/image" Target="../media/image80.png" /><Relationship Id="rId10" Type="http://schemas.openxmlformats.org/officeDocument/2006/relationships/image" Target="../media/image82.png" /><Relationship Id="rId4" Type="http://schemas.openxmlformats.org/officeDocument/2006/relationships/image" Target="../media/image79.png" /><Relationship Id="rId9" Type="http://schemas.openxmlformats.org/officeDocument/2006/relationships/image" Target="../media/image68.png" /><Relationship Id="rId14" Type="http://schemas.openxmlformats.org/officeDocument/2006/relationships/image" Target="../media/image13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87.png" /><Relationship Id="rId2" Type="http://schemas.openxmlformats.org/officeDocument/2006/relationships/audio" Target="../media/media15.m4a" /><Relationship Id="rId1" Type="http://schemas.microsoft.com/office/2007/relationships/media" Target="../media/media15.m4a" /><Relationship Id="rId6" Type="http://schemas.openxmlformats.org/officeDocument/2006/relationships/image" Target="../media/image86.png" /><Relationship Id="rId5" Type="http://schemas.openxmlformats.org/officeDocument/2006/relationships/image" Target="../media/image85.png" /><Relationship Id="rId10" Type="http://schemas.openxmlformats.org/officeDocument/2006/relationships/image" Target="../media/image88.png" /><Relationship Id="rId4" Type="http://schemas.openxmlformats.org/officeDocument/2006/relationships/image" Target="../media/image14.png" /><Relationship Id="rId9" Type="http://schemas.openxmlformats.org/officeDocument/2006/relationships/image" Target="../media/image13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91.png" /><Relationship Id="rId2" Type="http://schemas.openxmlformats.org/officeDocument/2006/relationships/audio" Target="../media/media16.m4a" /><Relationship Id="rId1" Type="http://schemas.microsoft.com/office/2007/relationships/media" Target="../media/media16.m4a" /><Relationship Id="rId6" Type="http://schemas.openxmlformats.org/officeDocument/2006/relationships/image" Target="../media/image90.png" /><Relationship Id="rId11" Type="http://schemas.openxmlformats.org/officeDocument/2006/relationships/image" Target="../media/image94.png" /><Relationship Id="rId5" Type="http://schemas.openxmlformats.org/officeDocument/2006/relationships/image" Target="../media/image89.png" /><Relationship Id="rId10" Type="http://schemas.openxmlformats.org/officeDocument/2006/relationships/image" Target="../media/image12.png" /><Relationship Id="rId4" Type="http://schemas.openxmlformats.org/officeDocument/2006/relationships/image" Target="../media/image15.png" /><Relationship Id="rId9" Type="http://schemas.openxmlformats.org/officeDocument/2006/relationships/image" Target="../media/image93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91.png" /><Relationship Id="rId12" Type="http://schemas.openxmlformats.org/officeDocument/2006/relationships/image" Target="../media/image94.png" /><Relationship Id="rId2" Type="http://schemas.openxmlformats.org/officeDocument/2006/relationships/audio" Target="../media/media17.m4a" /><Relationship Id="rId1" Type="http://schemas.microsoft.com/office/2007/relationships/media" Target="../media/media17.m4a" /><Relationship Id="rId6" Type="http://schemas.openxmlformats.org/officeDocument/2006/relationships/image" Target="../media/image96.png" /><Relationship Id="rId11" Type="http://schemas.openxmlformats.org/officeDocument/2006/relationships/image" Target="../media/image12.png" /><Relationship Id="rId5" Type="http://schemas.openxmlformats.org/officeDocument/2006/relationships/image" Target="../media/image95.png" /><Relationship Id="rId10" Type="http://schemas.openxmlformats.org/officeDocument/2006/relationships/image" Target="../media/image17.png" /><Relationship Id="rId4" Type="http://schemas.openxmlformats.org/officeDocument/2006/relationships/image" Target="../media/image4.png" /><Relationship Id="rId9" Type="http://schemas.openxmlformats.org/officeDocument/2006/relationships/image" Target="../media/image97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 /><Relationship Id="rId13" Type="http://schemas.openxmlformats.org/officeDocument/2006/relationships/image" Target="../media/image94.png" /><Relationship Id="rId3" Type="http://schemas.microsoft.com/office/2007/relationships/media" Target="../media/media19.m4a" /><Relationship Id="rId7" Type="http://schemas.openxmlformats.org/officeDocument/2006/relationships/image" Target="../media/image42.png" /><Relationship Id="rId12" Type="http://schemas.openxmlformats.org/officeDocument/2006/relationships/image" Target="../media/image12.png" /><Relationship Id="rId2" Type="http://schemas.openxmlformats.org/officeDocument/2006/relationships/audio" Target="../media/media18.m4a" /><Relationship Id="rId1" Type="http://schemas.microsoft.com/office/2007/relationships/media" Target="../media/media18.m4a" /><Relationship Id="rId6" Type="http://schemas.openxmlformats.org/officeDocument/2006/relationships/image" Target="../media/image15.png" /><Relationship Id="rId11" Type="http://schemas.openxmlformats.org/officeDocument/2006/relationships/image" Target="../media/image100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41.png" /><Relationship Id="rId4" Type="http://schemas.openxmlformats.org/officeDocument/2006/relationships/audio" Target="../media/media19.m4a" /><Relationship Id="rId9" Type="http://schemas.openxmlformats.org/officeDocument/2006/relationships/image" Target="../media/image99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103.png" /><Relationship Id="rId2" Type="http://schemas.openxmlformats.org/officeDocument/2006/relationships/audio" Target="../media/media20.m4a" /><Relationship Id="rId1" Type="http://schemas.microsoft.com/office/2007/relationships/media" Target="../media/media20.m4a" /><Relationship Id="rId6" Type="http://schemas.openxmlformats.org/officeDocument/2006/relationships/image" Target="../media/image102.png" /><Relationship Id="rId11" Type="http://schemas.openxmlformats.org/officeDocument/2006/relationships/image" Target="../media/image12.png" /><Relationship Id="rId5" Type="http://schemas.openxmlformats.org/officeDocument/2006/relationships/image" Target="../media/image13.png" /><Relationship Id="rId10" Type="http://schemas.openxmlformats.org/officeDocument/2006/relationships/image" Target="../media/image106.png" /><Relationship Id="rId4" Type="http://schemas.openxmlformats.org/officeDocument/2006/relationships/image" Target="../media/image101.png" /><Relationship Id="rId9" Type="http://schemas.openxmlformats.org/officeDocument/2006/relationships/image" Target="../media/image105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108.png" /><Relationship Id="rId2" Type="http://schemas.openxmlformats.org/officeDocument/2006/relationships/audio" Target="../media/media21.m4a" /><Relationship Id="rId1" Type="http://schemas.microsoft.com/office/2007/relationships/media" Target="../media/media21.m4a" /><Relationship Id="rId6" Type="http://schemas.openxmlformats.org/officeDocument/2006/relationships/image" Target="../media/image98.png" /><Relationship Id="rId5" Type="http://schemas.openxmlformats.org/officeDocument/2006/relationships/image" Target="../media/image99.png" /><Relationship Id="rId10" Type="http://schemas.openxmlformats.org/officeDocument/2006/relationships/image" Target="../media/image68.png" /><Relationship Id="rId4" Type="http://schemas.openxmlformats.org/officeDocument/2006/relationships/image" Target="../media/image107.png" /><Relationship Id="rId9" Type="http://schemas.openxmlformats.org/officeDocument/2006/relationships/image" Target="../media/image94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111.png" /><Relationship Id="rId2" Type="http://schemas.openxmlformats.org/officeDocument/2006/relationships/audio" Target="../media/media22.m4a" /><Relationship Id="rId1" Type="http://schemas.microsoft.com/office/2007/relationships/media" Target="../media/media22.m4a" /><Relationship Id="rId6" Type="http://schemas.openxmlformats.org/officeDocument/2006/relationships/image" Target="../media/image110.png" /><Relationship Id="rId5" Type="http://schemas.openxmlformats.org/officeDocument/2006/relationships/image" Target="../media/image109.png" /><Relationship Id="rId4" Type="http://schemas.openxmlformats.org/officeDocument/2006/relationships/image" Target="../media/image14.png" /><Relationship Id="rId9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microsoft.com/office/2007/relationships/media" Target="../media/media3.m4a" /><Relationship Id="rId7" Type="http://schemas.openxmlformats.org/officeDocument/2006/relationships/image" Target="../media/image15.png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14.png" /><Relationship Id="rId11" Type="http://schemas.openxmlformats.org/officeDocument/2006/relationships/image" Target="../media/image13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12.png" /><Relationship Id="rId4" Type="http://schemas.openxmlformats.org/officeDocument/2006/relationships/audio" Target="../media/media3.m4a" /><Relationship Id="rId9" Type="http://schemas.openxmlformats.org/officeDocument/2006/relationships/image" Target="../media/image17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13" Type="http://schemas.openxmlformats.org/officeDocument/2006/relationships/image" Target="../media/image12.png" /><Relationship Id="rId3" Type="http://schemas.microsoft.com/office/2007/relationships/media" Target="../media/media5.m4a" /><Relationship Id="rId7" Type="http://schemas.openxmlformats.org/officeDocument/2006/relationships/image" Target="../media/image19.png" /><Relationship Id="rId12" Type="http://schemas.openxmlformats.org/officeDocument/2006/relationships/image" Target="../media/image24.png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6" Type="http://schemas.openxmlformats.org/officeDocument/2006/relationships/image" Target="../media/image18.png" /><Relationship Id="rId11" Type="http://schemas.openxmlformats.org/officeDocument/2006/relationships/image" Target="../media/image23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22.png" /><Relationship Id="rId4" Type="http://schemas.openxmlformats.org/officeDocument/2006/relationships/audio" Target="../media/media5.m4a" /><Relationship Id="rId9" Type="http://schemas.openxmlformats.org/officeDocument/2006/relationships/image" Target="../media/image21.png" /><Relationship Id="rId1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13" Type="http://schemas.openxmlformats.org/officeDocument/2006/relationships/image" Target="../media/image13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27.png" /><Relationship Id="rId12" Type="http://schemas.openxmlformats.org/officeDocument/2006/relationships/image" Target="../media/image12.png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6" Type="http://schemas.openxmlformats.org/officeDocument/2006/relationships/image" Target="../media/image26.png" /><Relationship Id="rId11" Type="http://schemas.openxmlformats.org/officeDocument/2006/relationships/image" Target="../media/image31.png" /><Relationship Id="rId5" Type="http://schemas.openxmlformats.org/officeDocument/2006/relationships/image" Target="../media/image23.png" /><Relationship Id="rId10" Type="http://schemas.openxmlformats.org/officeDocument/2006/relationships/image" Target="../media/image30.png" /><Relationship Id="rId4" Type="http://schemas.openxmlformats.org/officeDocument/2006/relationships/image" Target="../media/image25.png" /><Relationship Id="rId9" Type="http://schemas.openxmlformats.org/officeDocument/2006/relationships/image" Target="../media/image29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34.png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10" Type="http://schemas.openxmlformats.org/officeDocument/2006/relationships/image" Target="../media/image13.png" /><Relationship Id="rId4" Type="http://schemas.openxmlformats.org/officeDocument/2006/relationships/image" Target="../media/image14.png" /><Relationship Id="rId9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38.png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6" Type="http://schemas.openxmlformats.org/officeDocument/2006/relationships/image" Target="../media/image27.png" /><Relationship Id="rId5" Type="http://schemas.openxmlformats.org/officeDocument/2006/relationships/image" Target="../media/image37.png" /><Relationship Id="rId10" Type="http://schemas.openxmlformats.org/officeDocument/2006/relationships/image" Target="../media/image13.png" /><Relationship Id="rId4" Type="http://schemas.openxmlformats.org/officeDocument/2006/relationships/image" Target="../media/image36.png" /><Relationship Id="rId9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0.png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6" Type="http://schemas.openxmlformats.org/officeDocument/2006/relationships/image" Target="../media/image27.png" /><Relationship Id="rId11" Type="http://schemas.openxmlformats.org/officeDocument/2006/relationships/image" Target="../media/image13.png" /><Relationship Id="rId5" Type="http://schemas.openxmlformats.org/officeDocument/2006/relationships/image" Target="../media/image37.png" /><Relationship Id="rId10" Type="http://schemas.openxmlformats.org/officeDocument/2006/relationships/image" Target="../media/image12.png" /><Relationship Id="rId4" Type="http://schemas.openxmlformats.org/officeDocument/2006/relationships/image" Target="../media/image39.png" /><Relationship Id="rId9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4.png" /><Relationship Id="rId12" Type="http://schemas.openxmlformats.org/officeDocument/2006/relationships/image" Target="../media/image13.png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6" Type="http://schemas.openxmlformats.org/officeDocument/2006/relationships/image" Target="../media/image43.png" /><Relationship Id="rId11" Type="http://schemas.openxmlformats.org/officeDocument/2006/relationships/image" Target="../media/image12.png" /><Relationship Id="rId5" Type="http://schemas.openxmlformats.org/officeDocument/2006/relationships/image" Target="../media/image8.png" /><Relationship Id="rId10" Type="http://schemas.openxmlformats.org/officeDocument/2006/relationships/image" Target="../media/image47.png" /><Relationship Id="rId4" Type="http://schemas.openxmlformats.org/officeDocument/2006/relationships/image" Target="../media/image42.png" /><Relationship Id="rId9" Type="http://schemas.openxmlformats.org/officeDocument/2006/relationships/image" Target="../media/image46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 /><Relationship Id="rId13" Type="http://schemas.openxmlformats.org/officeDocument/2006/relationships/image" Target="../media/image57.png" /><Relationship Id="rId18" Type="http://schemas.openxmlformats.org/officeDocument/2006/relationships/image" Target="../media/image60.png" /><Relationship Id="rId26" Type="http://schemas.openxmlformats.org/officeDocument/2006/relationships/image" Target="../media/image13.png" /><Relationship Id="rId3" Type="http://schemas.openxmlformats.org/officeDocument/2006/relationships/slideLayout" Target="../slideLayouts/slideLayout7.xml" /><Relationship Id="rId21" Type="http://schemas.openxmlformats.org/officeDocument/2006/relationships/image" Target="../media/image63.png" /><Relationship Id="rId7" Type="http://schemas.openxmlformats.org/officeDocument/2006/relationships/image" Target="../media/image51.png" /><Relationship Id="rId12" Type="http://schemas.openxmlformats.org/officeDocument/2006/relationships/image" Target="../media/image56.png" /><Relationship Id="rId17" Type="http://schemas.openxmlformats.org/officeDocument/2006/relationships/image" Target="../media/image59.png" /><Relationship Id="rId25" Type="http://schemas.openxmlformats.org/officeDocument/2006/relationships/image" Target="../media/image12.png" /><Relationship Id="rId2" Type="http://schemas.openxmlformats.org/officeDocument/2006/relationships/audio" Target="../media/media11.m4a" /><Relationship Id="rId16" Type="http://schemas.openxmlformats.org/officeDocument/2006/relationships/image" Target="../media/image40.png" /><Relationship Id="rId20" Type="http://schemas.openxmlformats.org/officeDocument/2006/relationships/image" Target="../media/image62.png" /><Relationship Id="rId1" Type="http://schemas.microsoft.com/office/2007/relationships/media" Target="../media/media11.m4a" /><Relationship Id="rId6" Type="http://schemas.openxmlformats.org/officeDocument/2006/relationships/image" Target="../media/image50.png" /><Relationship Id="rId11" Type="http://schemas.openxmlformats.org/officeDocument/2006/relationships/image" Target="../media/image55.png" /><Relationship Id="rId24" Type="http://schemas.openxmlformats.org/officeDocument/2006/relationships/image" Target="../media/image66.png" /><Relationship Id="rId5" Type="http://schemas.openxmlformats.org/officeDocument/2006/relationships/image" Target="../media/image49.png" /><Relationship Id="rId15" Type="http://schemas.openxmlformats.org/officeDocument/2006/relationships/image" Target="../media/image41.png" /><Relationship Id="rId23" Type="http://schemas.openxmlformats.org/officeDocument/2006/relationships/image" Target="../media/image65.png" /><Relationship Id="rId10" Type="http://schemas.openxmlformats.org/officeDocument/2006/relationships/image" Target="../media/image54.png" /><Relationship Id="rId19" Type="http://schemas.openxmlformats.org/officeDocument/2006/relationships/image" Target="../media/image61.png" /><Relationship Id="rId4" Type="http://schemas.openxmlformats.org/officeDocument/2006/relationships/image" Target="../media/image48.png" /><Relationship Id="rId9" Type="http://schemas.openxmlformats.org/officeDocument/2006/relationships/image" Target="../media/image53.png" /><Relationship Id="rId14" Type="http://schemas.openxmlformats.org/officeDocument/2006/relationships/image" Target="../media/image58.png" /><Relationship Id="rId22" Type="http://schemas.openxmlformats.org/officeDocument/2006/relationships/image" Target="../media/image6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38354" y="1133334"/>
            <a:ext cx="7811291" cy="7655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24587" y="2772643"/>
            <a:ext cx="5372557" cy="8596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70187" y="882278"/>
            <a:ext cx="2292648" cy="23187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2897" y="6172200"/>
            <a:ext cx="333298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0691" y="1573417"/>
            <a:ext cx="2057400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9391" y="2772643"/>
            <a:ext cx="1378166" cy="1378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t="732" b="732"/>
          <a:stretch>
            <a:fillRect/>
          </a:stretch>
        </p:blipFill>
        <p:spPr>
          <a:xfrm>
            <a:off x="14995261" y="2541565"/>
            <a:ext cx="2006020" cy="1759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827719" y="331987"/>
            <a:ext cx="2054828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399122" y="6452409"/>
            <a:ext cx="2096145" cy="18446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61944" y="6009061"/>
            <a:ext cx="2239337" cy="22879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67529" y="2980533"/>
            <a:ext cx="1061484" cy="4409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447195" y="3937635"/>
            <a:ext cx="6927435" cy="223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spc="-160">
                <a:solidFill>
                  <a:srgbClr val="000000"/>
                </a:solidFill>
                <a:latin typeface="Adigiana Toybox Bold"/>
              </a:rPr>
              <a:t>Elämää koronapöpön kanssa</a:t>
            </a:r>
          </a:p>
        </p:txBody>
      </p:sp>
      <p:pic>
        <p:nvPicPr>
          <p:cNvPr id="1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DDED1FE-A90F-47C2-B31E-91041DA01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039600" y="7942408"/>
            <a:ext cx="1218878" cy="12188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203104" y="7153039"/>
            <a:ext cx="2809228" cy="290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146" y="335662"/>
            <a:ext cx="8892555" cy="59660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198922" y="2433520"/>
            <a:ext cx="9898801" cy="175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038">
                <a:solidFill>
                  <a:srgbClr val="000000"/>
                </a:solidFill>
                <a:latin typeface="Adigiana Toybox"/>
              </a:rPr>
              <a:t>Miten koronapöpö</a:t>
            </a:r>
          </a:p>
          <a:p>
            <a:pPr algn="ctr">
              <a:lnSpc>
                <a:spcPts val="7054"/>
              </a:lnSpc>
            </a:pPr>
            <a:r>
              <a:rPr lang="en-US" sz="5038">
                <a:solidFill>
                  <a:srgbClr val="000000"/>
                </a:solidFill>
                <a:latin typeface="Adigiana Toybox"/>
              </a:rPr>
              <a:t> tarttuu meihin?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9879" y="962025"/>
            <a:ext cx="9588121" cy="478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3389">
                <a:solidFill>
                  <a:srgbClr val="000000"/>
                </a:solidFill>
                <a:latin typeface="Adigiana Toybox"/>
              </a:rPr>
              <a:t>Koronapöpö</a:t>
            </a:r>
          </a:p>
          <a:p>
            <a:pPr algn="ctr">
              <a:lnSpc>
                <a:spcPts val="4745"/>
              </a:lnSpc>
            </a:pPr>
            <a:r>
              <a:rPr lang="en-US" sz="3389">
                <a:solidFill>
                  <a:srgbClr val="000000"/>
                </a:solidFill>
                <a:latin typeface="Adigiana Toybox"/>
              </a:rPr>
              <a:t>tarttuu helposti. Se voi tarttua kun puhumme, aivastamme tai yskimme. Koronapöpö voi</a:t>
            </a:r>
          </a:p>
          <a:p>
            <a:pPr algn="ctr">
              <a:lnSpc>
                <a:spcPts val="4745"/>
              </a:lnSpc>
            </a:pPr>
            <a:r>
              <a:rPr lang="en-US" sz="3389">
                <a:solidFill>
                  <a:srgbClr val="000000"/>
                </a:solidFill>
                <a:latin typeface="Adigiana Toybox"/>
              </a:rPr>
              <a:t>tarttua, kun kosketat likaisilla käsillä nenää tai suuta. </a:t>
            </a:r>
          </a:p>
          <a:p>
            <a:pPr algn="ctr">
              <a:lnSpc>
                <a:spcPts val="4745"/>
              </a:lnSpc>
            </a:pPr>
            <a:r>
              <a:rPr lang="en-US" sz="3389">
                <a:solidFill>
                  <a:srgbClr val="000000"/>
                </a:solidFill>
                <a:latin typeface="Adigiana Toybox"/>
              </a:rPr>
              <a:t>Kaverin kädestä pitämistä tai halaamista tulee välttää, sillä koronapöpö voi tarttua kosketuksesta.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60798" y="6965777"/>
            <a:ext cx="1665056" cy="29666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57195" y="6905570"/>
            <a:ext cx="2253158" cy="27816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07531" y="9043827"/>
            <a:ext cx="487678" cy="4876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13175" y="8106107"/>
            <a:ext cx="594356" cy="5943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15997" y="9092891"/>
            <a:ext cx="594356" cy="5943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86318" y="8010857"/>
            <a:ext cx="784856" cy="7848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06887" y="7509541"/>
            <a:ext cx="1972878" cy="1972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71385" y="6861298"/>
            <a:ext cx="2893388" cy="326936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038196" y="8284061"/>
            <a:ext cx="759765" cy="759765"/>
          </a:xfrm>
          <a:prstGeom prst="rect">
            <a:avLst/>
          </a:prstGeom>
        </p:spPr>
      </p:pic>
      <p:pic>
        <p:nvPicPr>
          <p:cNvPr id="17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E66313F-990F-4647-B99B-39B95CE8A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24311" y="5940104"/>
            <a:ext cx="626767" cy="626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552012" y="5143500"/>
            <a:ext cx="2134306" cy="220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879" y="8497697"/>
            <a:ext cx="17642406" cy="226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6"/>
              </a:lnSpc>
            </a:pPr>
            <a:r>
              <a:rPr lang="en-US" sz="4319">
                <a:solidFill>
                  <a:srgbClr val="000000"/>
                </a:solidFill>
                <a:latin typeface="Adigiana Toybox"/>
              </a:rPr>
              <a:t>Kaikki aikuiset eivät voi käydä normaalisti töissä, ja siksi myös omat vanhempasi saattavat työskenellä kotona. </a:t>
            </a:r>
          </a:p>
          <a:p>
            <a:pPr algn="ctr">
              <a:lnSpc>
                <a:spcPts val="6046"/>
              </a:lnSpc>
            </a:pPr>
            <a:endParaRPr lang="en-US" sz="4319">
              <a:solidFill>
                <a:srgbClr val="000000"/>
              </a:solidFill>
              <a:latin typeface="Adigiana Toybox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5082" y="2315416"/>
            <a:ext cx="399509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7507" y="2315416"/>
            <a:ext cx="521686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00179" y="2477691"/>
            <a:ext cx="1529883" cy="3790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06449" y="198593"/>
            <a:ext cx="3556004" cy="32521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10981" y="4372816"/>
            <a:ext cx="993388" cy="12515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65981" y="962321"/>
            <a:ext cx="1337309" cy="13530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4552" y="1509561"/>
            <a:ext cx="1774508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348321" y="6430216"/>
            <a:ext cx="2116799" cy="14632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230061" y="4372816"/>
            <a:ext cx="1705612" cy="1895125"/>
          </a:xfrm>
          <a:prstGeom prst="rect">
            <a:avLst/>
          </a:prstGeom>
        </p:spPr>
      </p:pic>
      <p:pic>
        <p:nvPicPr>
          <p:cNvPr id="1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D88AD019-B5BB-402D-B29E-3F2990CAF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5450" y="8261082"/>
            <a:ext cx="629587" cy="62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7893453"/>
            <a:ext cx="1320489" cy="136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749" y="7679953"/>
            <a:ext cx="17530614" cy="227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7"/>
              </a:lnSpc>
            </a:pPr>
            <a:r>
              <a:rPr lang="en-US" sz="4341">
                <a:solidFill>
                  <a:srgbClr val="000000"/>
                </a:solidFill>
                <a:latin typeface="Adigiana Toybox"/>
              </a:rPr>
              <a:t>Osa koululaisista opiskelee tällä hetkellä kotona.</a:t>
            </a:r>
          </a:p>
          <a:p>
            <a:pPr algn="ctr">
              <a:lnSpc>
                <a:spcPts val="6077"/>
              </a:lnSpc>
            </a:pPr>
            <a:r>
              <a:rPr lang="en-US" sz="4341">
                <a:solidFill>
                  <a:srgbClr val="000000"/>
                </a:solidFill>
                <a:latin typeface="Adigiana Toybox"/>
              </a:rPr>
              <a:t> Olet saattanut huomata, että isosisaruksesi ovat kotona eivätkä koulussa.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0711" y="0"/>
            <a:ext cx="466626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3199" y="4343398"/>
            <a:ext cx="1073780" cy="25302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35891" y="3878369"/>
            <a:ext cx="2871219" cy="2530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85335" y="616121"/>
            <a:ext cx="3284662" cy="3727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9111" y="4114800"/>
            <a:ext cx="2378194" cy="2066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799421" y="2479759"/>
            <a:ext cx="3284662" cy="37272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46571" y="821282"/>
            <a:ext cx="3293518" cy="3293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84841" y="4979220"/>
            <a:ext cx="885650" cy="18944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292271" y="2468041"/>
            <a:ext cx="174879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74573" y="1799274"/>
            <a:ext cx="2210275" cy="2315526"/>
          </a:xfrm>
          <a:prstGeom prst="rect">
            <a:avLst/>
          </a:prstGeom>
        </p:spPr>
      </p:pic>
      <p:pic>
        <p:nvPicPr>
          <p:cNvPr id="1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FDF7C49-B0FC-4103-BE57-93F57CDF9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77904" y="7628868"/>
            <a:ext cx="414860" cy="414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83384" y="7030623"/>
            <a:ext cx="1403901" cy="145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71130"/>
            <a:ext cx="8892555" cy="59660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196348" y="5000963"/>
            <a:ext cx="7553726" cy="3922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3">
                <a:solidFill>
                  <a:srgbClr val="000000"/>
                </a:solidFill>
                <a:latin typeface="Adigiana Toybox"/>
              </a:rPr>
              <a:t>Olet varmaankin jo törmännyt aikuisiin, joiden kasvoilla olet</a:t>
            </a:r>
          </a:p>
          <a:p>
            <a:pPr algn="ctr">
              <a:lnSpc>
                <a:spcPts val="5199"/>
              </a:lnSpc>
            </a:pPr>
            <a:r>
              <a:rPr lang="en-US" sz="3713">
                <a:solidFill>
                  <a:srgbClr val="000000"/>
                </a:solidFill>
                <a:latin typeface="Adigiana Toybox"/>
              </a:rPr>
              <a:t>nähnyt kasvomaskin. Tämä varmasti ihmetyttää sinua. Kasvomaskien tarkoituksena on vähentää tartuntoja.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8975" y="4509943"/>
            <a:ext cx="5221512" cy="34545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96348" y="1554387"/>
            <a:ext cx="2800766" cy="29911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98190" y="1483281"/>
            <a:ext cx="2639073" cy="306221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247057" y="1803513"/>
            <a:ext cx="9170321" cy="2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4453">
                <a:solidFill>
                  <a:srgbClr val="000000"/>
                </a:solidFill>
                <a:latin typeface="Adigiana Toybox"/>
              </a:rPr>
              <a:t>Miksi</a:t>
            </a:r>
          </a:p>
          <a:p>
            <a:pPr algn="ctr">
              <a:lnSpc>
                <a:spcPts val="6235"/>
              </a:lnSpc>
            </a:pPr>
            <a:r>
              <a:rPr lang="en-US" sz="4453">
                <a:solidFill>
                  <a:srgbClr val="000000"/>
                </a:solidFill>
                <a:latin typeface="Adigiana Toybox"/>
              </a:rPr>
              <a:t>ihmiset käyttävät </a:t>
            </a:r>
          </a:p>
          <a:p>
            <a:pPr algn="ctr">
              <a:lnSpc>
                <a:spcPts val="6235"/>
              </a:lnSpc>
            </a:pPr>
            <a:r>
              <a:rPr lang="en-US" sz="4453">
                <a:solidFill>
                  <a:srgbClr val="000000"/>
                </a:solidFill>
                <a:latin typeface="Adigiana Toybox"/>
              </a:rPr>
              <a:t>kasvomaskeja?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0989" y="7869257"/>
            <a:ext cx="3514229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digiana Toybox"/>
              </a:rPr>
              <a:t>Kasvomaski</a:t>
            </a:r>
          </a:p>
        </p:txBody>
      </p:sp>
      <p:pic>
        <p:nvPicPr>
          <p:cNvPr id="1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D25D01B-DB78-4063-B268-741882B99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8529" y="5382397"/>
            <a:ext cx="520199" cy="5201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576774" y="4748101"/>
            <a:ext cx="2114802" cy="2185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87789" y="5687004"/>
            <a:ext cx="1692772" cy="91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8550" y="384231"/>
            <a:ext cx="17398817" cy="173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6"/>
              </a:lnSpc>
            </a:pPr>
            <a:r>
              <a:rPr lang="en-US" sz="4947">
                <a:solidFill>
                  <a:srgbClr val="000000"/>
                </a:solidFill>
                <a:latin typeface="Adigiana Toybox"/>
              </a:rPr>
              <a:t>Vielä muutama asia, mitä sinun tulee muistaa, ennen kuin sinusta tulee koronapöpötietäjä!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50387" y="3346227"/>
            <a:ext cx="1764184" cy="8137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84474" y="4491675"/>
            <a:ext cx="1389492" cy="16411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41033" y="3200061"/>
            <a:ext cx="2808105" cy="29327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33908" y="7761817"/>
            <a:ext cx="1536824" cy="14964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71415" y="7061692"/>
            <a:ext cx="3086311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89183" y="4353758"/>
            <a:ext cx="3655351" cy="425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7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Pese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kädet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saippualla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vedellä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aina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ennen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ruokailua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,</a:t>
            </a:r>
          </a:p>
          <a:p>
            <a:pPr algn="ctr">
              <a:lnSpc>
                <a:spcPts val="5637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wc-käynnin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ulkoilun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jälkeen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7959" y="2817612"/>
            <a:ext cx="1902774" cy="26846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0636093">
            <a:off x="10436992" y="5852835"/>
            <a:ext cx="897127" cy="16311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205147">
            <a:off x="8189014" y="6247595"/>
            <a:ext cx="968849" cy="17615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3361969">
            <a:off x="12856523" y="6038384"/>
            <a:ext cx="1121009" cy="2038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144000" y="9148022"/>
            <a:ext cx="3975177" cy="774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900">
                <a:solidFill>
                  <a:srgbClr val="000000"/>
                </a:solidFill>
                <a:latin typeface="Agrandir Black"/>
              </a:rPr>
              <a:t>40-60 sekuntia</a:t>
            </a:r>
          </a:p>
        </p:txBody>
      </p:sp>
      <p:pic>
        <p:nvPicPr>
          <p:cNvPr id="1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CE8BAFF-80CC-474F-BBE8-8A191D14E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091" y="712620"/>
            <a:ext cx="586183" cy="586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8602" y="0"/>
            <a:ext cx="1601162" cy="166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419" y="7101024"/>
            <a:ext cx="2399071" cy="29618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57473" y="7950709"/>
            <a:ext cx="1605220" cy="2112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603057">
            <a:off x="4698370" y="7968829"/>
            <a:ext cx="653877" cy="7305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00281" y="8555389"/>
            <a:ext cx="1443719" cy="14058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77707" y="2129678"/>
            <a:ext cx="5589839" cy="453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3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Peitä</a:t>
            </a:r>
            <a:endParaRPr lang="en-US" sz="40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5133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suu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aivastaessa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niistäessä</a:t>
            </a:r>
            <a:endParaRPr lang="en-US" sz="40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5133"/>
              </a:lnSpc>
            </a:pPr>
            <a:r>
              <a:rPr lang="en-US" sz="4000" dirty="0">
                <a:solidFill>
                  <a:srgbClr val="000000"/>
                </a:solidFill>
                <a:latin typeface="Adigiana Toybox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yskiessä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Heitä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paperi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heti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roskiin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, </a:t>
            </a:r>
          </a:p>
          <a:p>
            <a:pPr algn="ctr">
              <a:lnSpc>
                <a:spcPts val="5133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jonka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jälkeen</a:t>
            </a:r>
            <a:endParaRPr lang="en-US" sz="40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5133"/>
              </a:lnSpc>
            </a:pP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pese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kädet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digiana Toybox"/>
              </a:rPr>
              <a:t>huolella</a:t>
            </a:r>
            <a:r>
              <a:rPr lang="en-US" sz="4000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62838" y="1392148"/>
            <a:ext cx="1764184" cy="8137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369447" y="5653803"/>
            <a:ext cx="1601986" cy="2680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39023" y="213679"/>
            <a:ext cx="7296922" cy="73060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506614" y="8807940"/>
            <a:ext cx="3464818" cy="67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grandir Black"/>
              </a:rPr>
              <a:t>40-60 sekuntia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16908" y="1334998"/>
            <a:ext cx="4141152" cy="390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60">
                <a:solidFill>
                  <a:srgbClr val="000000"/>
                </a:solidFill>
                <a:latin typeface="Adigiana Toybox"/>
              </a:rPr>
              <a:t>Käsidesiä voit käyttää aikuisen valvonnassa. Käsidesiä käytetään käsienpesun jälkeen. Käsidesiä voi käyttää myös kun käsienpesu mahdollisuutta ei ole.</a:t>
            </a:r>
          </a:p>
        </p:txBody>
      </p:sp>
      <p:pic>
        <p:nvPicPr>
          <p:cNvPr id="1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AAF69DC-972E-467E-85F9-ABEA2109F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8858" y="1392148"/>
            <a:ext cx="720338" cy="72033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5ECF719-53C1-4B1B-82E7-ACD8DD7C57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306747" y="800245"/>
            <a:ext cx="1601162" cy="166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6484" y="1298259"/>
            <a:ext cx="15452271" cy="75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4"/>
              </a:lnSpc>
            </a:pP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Muista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pitää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turvaväli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muihin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lapsiin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 ja </a:t>
            </a:r>
            <a:r>
              <a:rPr lang="en-US" sz="4488" dirty="0" err="1">
                <a:solidFill>
                  <a:srgbClr val="000000"/>
                </a:solidFill>
                <a:latin typeface="Adigiana Toybox"/>
              </a:rPr>
              <a:t>aikuisiin</a:t>
            </a:r>
            <a:r>
              <a:rPr lang="en-US" sz="4488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61908" y="6232178"/>
            <a:ext cx="1764184" cy="8137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61908" y="426960"/>
            <a:ext cx="1764184" cy="8137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657877" y="3478226"/>
            <a:ext cx="3598641" cy="20602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60046" y="7107000"/>
            <a:ext cx="12147782" cy="135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Kun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tulet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kipeäksi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sinun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tulee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jäädä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kotiin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lepäämään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kunnes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olet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953" dirty="0" err="1">
                <a:solidFill>
                  <a:srgbClr val="000000"/>
                </a:solidFill>
                <a:latin typeface="Adigiana Toybox"/>
              </a:rPr>
              <a:t>terve</a:t>
            </a:r>
            <a:r>
              <a:rPr lang="en-US" sz="3953" dirty="0">
                <a:solidFill>
                  <a:srgbClr val="000000"/>
                </a:solidFill>
                <a:latin typeface="Adigiana Toybox"/>
              </a:rPr>
              <a:t>. 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50404" y="2450937"/>
            <a:ext cx="1465278" cy="24523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75225" y="2450937"/>
            <a:ext cx="1682852" cy="2692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69465" y="3478226"/>
            <a:ext cx="1717795" cy="4208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851603" y="7833894"/>
            <a:ext cx="2663051" cy="2340156"/>
          </a:xfrm>
          <a:prstGeom prst="rect">
            <a:avLst/>
          </a:prstGeom>
        </p:spPr>
      </p:pic>
      <p:pic>
        <p:nvPicPr>
          <p:cNvPr id="1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CC0A6C8F-9373-44EB-944C-B2DCFA1B6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56964" y="6917489"/>
            <a:ext cx="531422" cy="5314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44203" y="6351121"/>
            <a:ext cx="1599672" cy="1664158"/>
          </a:xfrm>
          <a:prstGeom prst="rect">
            <a:avLst/>
          </a:prstGeom>
        </p:spPr>
      </p:pic>
      <p:pic>
        <p:nvPicPr>
          <p:cNvPr id="1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211F2AF0-77CC-45DE-96FF-69AEC652A7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320" y="1118732"/>
            <a:ext cx="613765" cy="6137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0038" y="440164"/>
            <a:ext cx="1693051" cy="176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119150"/>
            <a:ext cx="5803259" cy="30974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5349" y="9223859"/>
            <a:ext cx="366114" cy="3784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36703" y="6176896"/>
            <a:ext cx="1622597" cy="27560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17356" y="2720612"/>
            <a:ext cx="342650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798769" y="5911891"/>
            <a:ext cx="2297453" cy="1732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372257" y="6169348"/>
            <a:ext cx="1150479" cy="9218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168190" y="3386676"/>
            <a:ext cx="3264131" cy="27826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041794" y="519749"/>
            <a:ext cx="12865727" cy="201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5"/>
              </a:lnSpc>
            </a:pPr>
            <a:r>
              <a:rPr lang="en-US" sz="5854">
                <a:solidFill>
                  <a:srgbClr val="000000"/>
                </a:solidFill>
                <a:latin typeface="Adigiana Toybox"/>
              </a:rPr>
              <a:t>Koronapöpöä vastaan yritetään keksiä</a:t>
            </a:r>
          </a:p>
          <a:p>
            <a:pPr algn="ctr">
              <a:lnSpc>
                <a:spcPts val="8195"/>
              </a:lnSpc>
            </a:pPr>
            <a:r>
              <a:rPr lang="en-US" sz="5854">
                <a:solidFill>
                  <a:srgbClr val="000000"/>
                </a:solidFill>
                <a:latin typeface="Adigiana Toybox"/>
              </a:rPr>
              <a:t> rokotetta.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44600" y="8847175"/>
            <a:ext cx="3899871" cy="768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1"/>
              </a:lnSpc>
            </a:pPr>
            <a:r>
              <a:rPr lang="en-US" sz="4629" dirty="0" err="1">
                <a:solidFill>
                  <a:srgbClr val="000000"/>
                </a:solidFill>
                <a:latin typeface="Adigiana Toybox"/>
              </a:rPr>
              <a:t>Mikroskooppi</a:t>
            </a:r>
            <a:endParaRPr lang="en-US" sz="4629" dirty="0">
              <a:solidFill>
                <a:srgbClr val="000000"/>
              </a:solidFill>
              <a:latin typeface="Adigiana Toybox"/>
            </a:endParaRPr>
          </a:p>
        </p:txBody>
      </p:sp>
      <p:pic>
        <p:nvPicPr>
          <p:cNvPr id="1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F9E2DE97-EEC3-4BFA-B792-A7A18196F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2352" y="1223953"/>
            <a:ext cx="639224" cy="6392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8406" y="471439"/>
            <a:ext cx="1927117" cy="199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49129"/>
            <a:ext cx="18288000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Olet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ollut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todella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reipas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luettuasi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koko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tarinan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loppuun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asti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.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Olet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nyt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koronapöpötietäjä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, ja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sinun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avullasi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voimme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pysäyttää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viruksen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digiana Toybox"/>
              </a:rPr>
              <a:t>leviämisen</a:t>
            </a:r>
            <a:r>
              <a:rPr lang="en-US" sz="5200" dirty="0">
                <a:solidFill>
                  <a:srgbClr val="000000"/>
                </a:solidFill>
                <a:latin typeface="Adigiana Toybox"/>
              </a:rPr>
              <a:t>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1296" y="5143500"/>
            <a:ext cx="3486392" cy="3327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60044" y="3733619"/>
            <a:ext cx="2971340" cy="47541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30443" y="4492749"/>
            <a:ext cx="3128857" cy="5236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43153">
            <a:off x="9723854" y="3043965"/>
            <a:ext cx="1707013" cy="11735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66540" y="3722078"/>
            <a:ext cx="2067523" cy="1421422"/>
          </a:xfrm>
          <a:prstGeom prst="rect">
            <a:avLst/>
          </a:prstGeom>
        </p:spPr>
      </p:pic>
      <p:pic>
        <p:nvPicPr>
          <p:cNvPr id="1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B7F6602-66D1-40E3-AB0A-7326E6CB3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8302" y="4745089"/>
            <a:ext cx="961727" cy="961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93786" y="3987211"/>
            <a:ext cx="2179000" cy="22668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087437" y="4692530"/>
            <a:ext cx="1014286" cy="10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54390">
            <a:off x="1093741" y="419262"/>
            <a:ext cx="9999783" cy="67089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184296">
            <a:off x="551853" y="5567515"/>
            <a:ext cx="40890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3098">
            <a:off x="6374414" y="5878191"/>
            <a:ext cx="3905289" cy="41823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80047" y="3730545"/>
            <a:ext cx="6722248" cy="202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</a:pPr>
            <a:endParaRPr/>
          </a:p>
          <a:p>
            <a:pPr algn="ctr">
              <a:lnSpc>
                <a:spcPts val="4024"/>
              </a:lnSpc>
            </a:pPr>
            <a:r>
              <a:rPr lang="en-US" sz="2874" u="sng">
                <a:solidFill>
                  <a:srgbClr val="000000"/>
                </a:solidFill>
                <a:latin typeface="Adigiana Toybox"/>
              </a:rPr>
              <a:t>https://lopputyostorage.z16.web.core.windows.net </a:t>
            </a:r>
          </a:p>
          <a:p>
            <a:pPr algn="ctr">
              <a:lnSpc>
                <a:spcPts val="4024"/>
              </a:lnSpc>
            </a:pPr>
            <a:endParaRPr lang="en-US" sz="2874" u="sng">
              <a:solidFill>
                <a:srgbClr val="000000"/>
              </a:solidFill>
              <a:latin typeface="Adigiana Toybox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8994" y="84462"/>
            <a:ext cx="8293567" cy="2141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32562" y="-77447"/>
            <a:ext cx="8615434" cy="22241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757474" y="3322631"/>
            <a:ext cx="7517" cy="46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747627" y="2516890"/>
            <a:ext cx="6854669" cy="13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3818">
                <a:solidFill>
                  <a:srgbClr val="000000"/>
                </a:solidFill>
                <a:latin typeface="Adigiana Toybox"/>
              </a:rPr>
              <a:t>Hei! Käythän vielä pelaamassa </a:t>
            </a:r>
          </a:p>
          <a:p>
            <a:pPr algn="ctr">
              <a:lnSpc>
                <a:spcPts val="5346"/>
              </a:lnSpc>
            </a:pPr>
            <a:r>
              <a:rPr lang="en-US" sz="3818">
                <a:solidFill>
                  <a:srgbClr val="000000"/>
                </a:solidFill>
                <a:latin typeface="Adigiana Toybox"/>
              </a:rPr>
              <a:t>Koronapöpö -muistipelin!</a:t>
            </a:r>
          </a:p>
        </p:txBody>
      </p:sp>
      <p:pic>
        <p:nvPicPr>
          <p:cNvPr id="1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935E132-4E16-4A02-9821-650445941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2424" y="4816636"/>
            <a:ext cx="1953394" cy="19533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415458" y="3222135"/>
            <a:ext cx="4807820" cy="496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54390">
            <a:off x="2322763" y="5792218"/>
            <a:ext cx="5549848" cy="37234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12" y="629628"/>
            <a:ext cx="10841437" cy="472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7"/>
              </a:lnSpc>
            </a:pP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Tervetuloa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Elämää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koronapöpön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kanssa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 -</a:t>
            </a: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tarinan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6697" dirty="0" err="1">
                <a:solidFill>
                  <a:srgbClr val="000000"/>
                </a:solidFill>
                <a:latin typeface="Adigiana Toybox"/>
              </a:rPr>
              <a:t>pariin</a:t>
            </a:r>
            <a:r>
              <a:rPr lang="en-US" sz="6697" dirty="0">
                <a:solidFill>
                  <a:srgbClr val="000000"/>
                </a:solidFill>
                <a:latin typeface="Adigiana Toybox"/>
              </a:rPr>
              <a:t>!</a:t>
            </a:r>
          </a:p>
          <a:p>
            <a:pPr algn="ctr">
              <a:lnSpc>
                <a:spcPts val="3098"/>
              </a:lnSpc>
            </a:pPr>
            <a:endParaRPr lang="en-US" sz="6697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3098"/>
              </a:lnSpc>
            </a:pP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Oletkin</a:t>
            </a:r>
            <a:endParaRPr lang="en-US" sz="2816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3098"/>
              </a:lnSpc>
            </a:pP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saattanut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jo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kuulla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paljon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tästä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maailmalla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jylläävästä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pöpöstä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.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Tämä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pöpö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on</a:t>
            </a:r>
          </a:p>
          <a:p>
            <a:pPr algn="ctr">
              <a:lnSpc>
                <a:spcPts val="3098"/>
              </a:lnSpc>
            </a:pPr>
            <a:r>
              <a:rPr lang="en-US" sz="2816" dirty="0" err="1">
                <a:solidFill>
                  <a:srgbClr val="000000"/>
                </a:solidFill>
                <a:latin typeface="Adigiana Toybox"/>
              </a:rPr>
              <a:t>nimetty</a:t>
            </a:r>
            <a:r>
              <a:rPr lang="en-US" sz="2816" dirty="0">
                <a:solidFill>
                  <a:srgbClr val="000000"/>
                </a:solidFill>
                <a:latin typeface="Adigiana Toybox"/>
              </a:rPr>
              <a:t> Covid-19-virukseksi.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15598" y="8075922"/>
            <a:ext cx="3528368" cy="1627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82831" y="7653940"/>
            <a:ext cx="1834751" cy="18347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785486" y="486753"/>
            <a:ext cx="4072757" cy="407785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71564" y="5342431"/>
            <a:ext cx="4816436" cy="254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</a:rPr>
              <a:t>Koronapöpö muistuttaa ulkonäöltään hieman kruunua.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08808" y="6290710"/>
            <a:ext cx="2394698" cy="266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040">
                <a:solidFill>
                  <a:srgbClr val="000000"/>
                </a:solidFill>
                <a:latin typeface="Adigiana Toybox"/>
              </a:rPr>
              <a:t>Miltä</a:t>
            </a:r>
          </a:p>
          <a:p>
            <a:pPr algn="ctr">
              <a:lnSpc>
                <a:spcPts val="4256"/>
              </a:lnSpc>
            </a:pPr>
            <a:r>
              <a:rPr lang="en-US" sz="3040">
                <a:solidFill>
                  <a:srgbClr val="000000"/>
                </a:solidFill>
                <a:latin typeface="Adigiana Toybox"/>
              </a:rPr>
              <a:t>tämä koronapöpö sitten näyttää?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37510" y="5644915"/>
            <a:ext cx="6311900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digiana Toybox"/>
              </a:rPr>
              <a:t>Koronapöpöä ei voi nähdä silmin.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digiana Toybox"/>
              </a:rPr>
              <a:t>Pöpön voi nähdä mikroskoopilla.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10268" y="1258922"/>
            <a:ext cx="3527242" cy="203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1"/>
              </a:lnSpc>
            </a:pPr>
            <a:r>
              <a:rPr lang="en-US" sz="2893">
                <a:solidFill>
                  <a:srgbClr val="000000"/>
                </a:solidFill>
                <a:latin typeface="Adigiana Toybox"/>
              </a:rPr>
              <a:t>Hei! Minun nimeni </a:t>
            </a:r>
          </a:p>
          <a:p>
            <a:pPr algn="ctr">
              <a:lnSpc>
                <a:spcPts val="4051"/>
              </a:lnSpc>
            </a:pPr>
            <a:r>
              <a:rPr lang="en-US" sz="2893">
                <a:solidFill>
                  <a:srgbClr val="000000"/>
                </a:solidFill>
                <a:latin typeface="Adigiana Toybox"/>
              </a:rPr>
              <a:t>on koronapöpö . Minua painamalla kuulet tarinan!</a:t>
            </a:r>
          </a:p>
        </p:txBody>
      </p:sp>
      <p:pic>
        <p:nvPicPr>
          <p:cNvPr id="1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B770A7EB-3665-4001-AE1D-82DAFE4EF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77447" y="4108185"/>
            <a:ext cx="1209795" cy="1209795"/>
          </a:xfrm>
          <a:prstGeom prst="rect">
            <a:avLst/>
          </a:prstGeom>
        </p:spPr>
      </p:pic>
      <p:pic>
        <p:nvPicPr>
          <p:cNvPr id="17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11C6366E-FA57-4F10-9271-A3E4355C3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00730" y="8686635"/>
            <a:ext cx="898064" cy="898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19932" y="8237520"/>
            <a:ext cx="1659661" cy="17154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48981" y="3111594"/>
            <a:ext cx="3010433" cy="311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81"/>
          <a:stretch>
            <a:fillRect/>
          </a:stretch>
        </p:blipFill>
        <p:spPr>
          <a:xfrm>
            <a:off x="13792200" y="8182447"/>
            <a:ext cx="4294482" cy="20969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29522" y="4536341"/>
            <a:ext cx="8441730" cy="8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Opinnäytetyö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2020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5835" y="3955467"/>
            <a:ext cx="10149101" cy="1810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000000"/>
                </a:solidFill>
                <a:latin typeface="Open Sans"/>
              </a:rPr>
              <a:t>Elämää</a:t>
            </a:r>
            <a:r>
              <a:rPr lang="en-US" sz="5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Open Sans"/>
              </a:rPr>
              <a:t>koronapöpön</a:t>
            </a:r>
            <a:r>
              <a:rPr lang="en-US" sz="5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Open Sans"/>
              </a:rPr>
              <a:t>kanssa</a:t>
            </a:r>
            <a:endParaRPr lang="en-US" sz="5200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80"/>
              </a:lnSpc>
            </a:pPr>
            <a:endParaRPr lang="en-US" sz="5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71908" y="6323913"/>
            <a:ext cx="10556957" cy="1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 dirty="0" err="1">
                <a:solidFill>
                  <a:srgbClr val="000000"/>
                </a:solidFill>
                <a:latin typeface="Open Sans"/>
              </a:rPr>
              <a:t>Tekijät</a:t>
            </a:r>
            <a:r>
              <a:rPr lang="en-US" sz="3001" dirty="0">
                <a:solidFill>
                  <a:srgbClr val="000000"/>
                </a:solidFill>
                <a:latin typeface="Open Sans"/>
              </a:rPr>
              <a:t> Heidi </a:t>
            </a:r>
            <a:r>
              <a:rPr lang="en-US" sz="3001" dirty="0" err="1">
                <a:solidFill>
                  <a:srgbClr val="000000"/>
                </a:solidFill>
                <a:latin typeface="Open Sans"/>
              </a:rPr>
              <a:t>Hänninen</a:t>
            </a:r>
            <a:r>
              <a:rPr lang="en-US" sz="3001" dirty="0">
                <a:solidFill>
                  <a:srgbClr val="000000"/>
                </a:solidFill>
                <a:latin typeface="Open Sans"/>
              </a:rPr>
              <a:t>, Milja Rossi, Rosa Salmi, Noora </a:t>
            </a:r>
            <a:r>
              <a:rPr lang="en-US" sz="3001" dirty="0" err="1">
                <a:solidFill>
                  <a:srgbClr val="000000"/>
                </a:solidFill>
                <a:latin typeface="Open Sans"/>
              </a:rPr>
              <a:t>Tornikoski</a:t>
            </a:r>
            <a:r>
              <a:rPr lang="en-US" sz="3001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3001" dirty="0" err="1">
                <a:solidFill>
                  <a:srgbClr val="000000"/>
                </a:solidFill>
                <a:latin typeface="Open Sans"/>
              </a:rPr>
              <a:t>Marja</a:t>
            </a:r>
            <a:r>
              <a:rPr lang="en-US" sz="300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1" dirty="0" err="1">
                <a:solidFill>
                  <a:srgbClr val="000000"/>
                </a:solidFill>
                <a:latin typeface="Open Sans"/>
              </a:rPr>
              <a:t>Ylilehto</a:t>
            </a:r>
            <a:endParaRPr lang="en-US" sz="300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612405">
            <a:off x="601401" y="1127822"/>
            <a:ext cx="7277386" cy="79891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6766" y="3634740"/>
            <a:ext cx="7113610" cy="296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Koronapöpö</a:t>
            </a:r>
            <a:endParaRPr lang="en-US" sz="42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elää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usein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eläimissä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mutta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nyt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se on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tarttunut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myös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digiana Toybox"/>
              </a:rPr>
              <a:t>ihmisiin</a:t>
            </a:r>
            <a:r>
              <a:rPr lang="en-US" sz="4200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80010">
            <a:off x="10449044" y="5135791"/>
            <a:ext cx="7253622" cy="4866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8700" y="1028700"/>
            <a:ext cx="2655791" cy="19218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956650" y="465467"/>
            <a:ext cx="7113610" cy="293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digiana Toybox"/>
              </a:rPr>
              <a:t>Mutta kuinka sitten tämä koronapöpö on saanut alkunsa?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32840" y="5888921"/>
            <a:ext cx="4772487" cy="336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6"/>
              </a:lnSpc>
              <a:spcBef>
                <a:spcPct val="0"/>
              </a:spcBef>
            </a:pPr>
            <a:r>
              <a:rPr lang="en-US" sz="3833">
                <a:solidFill>
                  <a:srgbClr val="000000"/>
                </a:solidFill>
                <a:latin typeface="Adigiana Toybox"/>
              </a:rPr>
              <a:t>Se on lähtöisin Kiinasta, josta se levisi</a:t>
            </a:r>
          </a:p>
          <a:p>
            <a:pPr algn="ctr">
              <a:lnSpc>
                <a:spcPts val="5366"/>
              </a:lnSpc>
              <a:spcBef>
                <a:spcPct val="0"/>
              </a:spcBef>
            </a:pPr>
            <a:r>
              <a:rPr lang="en-US" sz="3833">
                <a:solidFill>
                  <a:srgbClr val="000000"/>
                </a:solidFill>
                <a:latin typeface="Adigiana Toybox"/>
              </a:rPr>
              <a:t>ihmisten mukana eri puolille maapalloa.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145690" y="4185173"/>
            <a:ext cx="2551286" cy="19166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64999" y="1028700"/>
            <a:ext cx="2431900" cy="23711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031056" y="5720317"/>
            <a:ext cx="2577164" cy="25642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710899" y="8416950"/>
            <a:ext cx="1870050" cy="1870050"/>
          </a:xfrm>
          <a:prstGeom prst="rect">
            <a:avLst/>
          </a:prstGeom>
        </p:spPr>
      </p:pic>
      <p:pic>
        <p:nvPicPr>
          <p:cNvPr id="1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A347A29-1653-47FB-BB65-B7C400607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282" y="8909475"/>
            <a:ext cx="884999" cy="8849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009117" y="8266242"/>
            <a:ext cx="1884119" cy="1947410"/>
          </a:xfrm>
          <a:prstGeom prst="rect">
            <a:avLst/>
          </a:prstGeom>
        </p:spPr>
      </p:pic>
      <p:pic>
        <p:nvPicPr>
          <p:cNvPr id="1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5F37A62-CEB9-4CDB-9578-58809C1CA2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9500" y="4042981"/>
            <a:ext cx="978383" cy="978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792429" y="3544376"/>
            <a:ext cx="1884119" cy="194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2327" y="7513371"/>
            <a:ext cx="17263346" cy="14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Laivoilla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ja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lentokoneilla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matkustamista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rajoitettiin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koska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koronapöpö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lähti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leviämään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hurjalla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vauhdilla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ympäri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4304" dirty="0" err="1">
                <a:solidFill>
                  <a:srgbClr val="000000"/>
                </a:solidFill>
                <a:latin typeface="Adigiana Toybox"/>
              </a:rPr>
              <a:t>maailmaa</a:t>
            </a:r>
            <a:r>
              <a:rPr lang="en-US" sz="4304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75257" y="84431"/>
            <a:ext cx="418809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47545" y="1210721"/>
            <a:ext cx="2785000" cy="2771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91664" y="428331"/>
            <a:ext cx="5846464" cy="58464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053606" y="2349613"/>
            <a:ext cx="1972878" cy="1972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7632" y="3527368"/>
            <a:ext cx="7315200" cy="21671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62304" y="1708493"/>
            <a:ext cx="2613997" cy="26139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49142" y="1469968"/>
            <a:ext cx="1726115" cy="11262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262304" y="4326566"/>
            <a:ext cx="1112436" cy="568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771014" y="4859134"/>
            <a:ext cx="2144218" cy="1163238"/>
          </a:xfrm>
          <a:prstGeom prst="rect">
            <a:avLst/>
          </a:prstGeom>
        </p:spPr>
      </p:pic>
      <p:pic>
        <p:nvPicPr>
          <p:cNvPr id="1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E9A284C-3805-4618-9451-39B139D95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785" y="6740087"/>
            <a:ext cx="1145414" cy="1145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7616" y="6467780"/>
            <a:ext cx="1883752" cy="194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5044" y="66824"/>
            <a:ext cx="8648167" cy="58021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884976" y="476103"/>
            <a:ext cx="6624225" cy="823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</a:rPr>
              <a:t>Olet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</a:rPr>
              <a:t>varmasti joskus sairastunut flunssaan. Sinulle on tullut kuumetta, nuhaa ja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</a:rPr>
              <a:t>yskää. Koronapöpö aiheuttaa samanlaisia oireita kuin flunssa, mutta ne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</a:rPr>
              <a:t>saattavat muuttua vakavammiksi, jolloin tarvitsemme sairaalahoitoa. Sairaalaan täytyy mennä, jos kuume kestää monta päivää ja sinun on vaikea hengittää.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493434"/>
            <a:ext cx="279806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20058" y="7315524"/>
            <a:ext cx="3269850" cy="2971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589128" y="8474776"/>
            <a:ext cx="919704" cy="1812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21565" y="0"/>
            <a:ext cx="3351938" cy="22525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0684" y="2634167"/>
            <a:ext cx="6150748" cy="155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4456">
                <a:solidFill>
                  <a:srgbClr val="000000"/>
                </a:solidFill>
                <a:latin typeface="Adigiana Toybox"/>
              </a:rPr>
              <a:t>Mitä oireita koronapöpö aiheuttaa meissä?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97174" y="2394772"/>
            <a:ext cx="2876329" cy="57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Kuumemittari</a:t>
            </a:r>
            <a:endParaRPr lang="en-US" sz="3400" dirty="0">
              <a:solidFill>
                <a:srgbClr val="000000"/>
              </a:solidFill>
              <a:latin typeface="Adigiana Toybo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70367" y="7831186"/>
            <a:ext cx="2190907" cy="56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Hoitaja</a:t>
            </a:r>
            <a:endParaRPr lang="en-US" sz="3400" dirty="0">
              <a:solidFill>
                <a:srgbClr val="000000"/>
              </a:solidFill>
              <a:latin typeface="Adigiana Toybox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29469" y="6691048"/>
            <a:ext cx="2136130" cy="56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Sairaala</a:t>
            </a:r>
            <a:endParaRPr lang="en-US" sz="3400" dirty="0">
              <a:solidFill>
                <a:srgbClr val="000000"/>
              </a:solidFill>
              <a:latin typeface="Adigiana Toybox"/>
            </a:endParaRPr>
          </a:p>
        </p:txBody>
      </p:sp>
      <p:pic>
        <p:nvPicPr>
          <p:cNvPr id="1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1EF6E289-0C37-4854-B67D-3F31D73BA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54983" y="5223175"/>
            <a:ext cx="833975" cy="833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44539" y="4643505"/>
            <a:ext cx="1798922" cy="185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03993" y="6198628"/>
            <a:ext cx="18034747" cy="387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1"/>
              </a:lnSpc>
            </a:pPr>
            <a:r>
              <a:rPr lang="en-US" sz="5522">
                <a:solidFill>
                  <a:srgbClr val="000000"/>
                </a:solidFill>
                <a:latin typeface="Adigiana Toybox"/>
              </a:rPr>
              <a:t>Isovanhempia täytyy suojella koronapöpöltä, sillä he voivat sairastua vakavasti.</a:t>
            </a:r>
          </a:p>
          <a:p>
            <a:pPr algn="ctr">
              <a:lnSpc>
                <a:spcPts val="7731"/>
              </a:lnSpc>
            </a:pPr>
            <a:r>
              <a:rPr lang="en-US" sz="5522">
                <a:solidFill>
                  <a:srgbClr val="000000"/>
                </a:solidFill>
                <a:latin typeface="Adigiana Toybox"/>
              </a:rPr>
              <a:t> Saattaakin olla, </a:t>
            </a:r>
          </a:p>
          <a:p>
            <a:pPr algn="ctr">
              <a:lnSpc>
                <a:spcPts val="7731"/>
              </a:lnSpc>
            </a:pPr>
            <a:r>
              <a:rPr lang="en-US" sz="5522">
                <a:solidFill>
                  <a:srgbClr val="000000"/>
                </a:solidFill>
                <a:latin typeface="Adigiana Toybox"/>
              </a:rPr>
              <a:t>ettet ole päässyt näkemään isovanhempiasi.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419436"/>
            <a:ext cx="3347445" cy="49046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78718" y="1885338"/>
            <a:ext cx="2610354" cy="2610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97456" y="2204077"/>
            <a:ext cx="1972878" cy="19728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61552" y="1197108"/>
            <a:ext cx="2758421" cy="2807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006828" y="57595"/>
            <a:ext cx="5080219" cy="508657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94310" y="1409700"/>
            <a:ext cx="4162521" cy="2413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Voit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 olla </a:t>
            </a: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yhteydessä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isovanhempiisi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vaikka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videopuhelun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digiana Toybox"/>
              </a:rPr>
              <a:t>välityksellä</a:t>
            </a:r>
            <a:r>
              <a:rPr lang="en-US" sz="3400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1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B93CDE18-FCD8-48ED-843A-B047F5C37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06828" y="5000940"/>
            <a:ext cx="646355" cy="6463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499870" y="4348319"/>
            <a:ext cx="1888171" cy="195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5789" y="7278385"/>
            <a:ext cx="13892219" cy="265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5"/>
              </a:lnSpc>
            </a:pPr>
            <a:r>
              <a:rPr lang="en-US" sz="5053">
                <a:solidFill>
                  <a:srgbClr val="000000"/>
                </a:solidFill>
                <a:latin typeface="Adigiana Toybox"/>
              </a:rPr>
              <a:t>Lapsille, jotka kuuluvat riskiryhmään koronapöpö voi olla vaarallinen. Siksi heitäkin täytyy suojella.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6654" y="1241751"/>
            <a:ext cx="317354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11753" y="1241751"/>
            <a:ext cx="2291616" cy="22916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1122" y="1241751"/>
            <a:ext cx="1972878" cy="19728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75329" y="2466085"/>
            <a:ext cx="2397000" cy="47348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94879" y="4249842"/>
            <a:ext cx="4517178" cy="11067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904623" y="776988"/>
            <a:ext cx="3217116" cy="322114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040034" y="1601444"/>
            <a:ext cx="2946294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digiana Toybox"/>
              </a:rPr>
              <a:t>Muista pitää etäisyyttä!</a:t>
            </a:r>
          </a:p>
        </p:txBody>
      </p:sp>
      <p:pic>
        <p:nvPicPr>
          <p:cNvPr id="1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26642D22-8224-4AC9-9348-9081F1EE4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08669" y="6852523"/>
            <a:ext cx="774239" cy="774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896654" y="6126972"/>
            <a:ext cx="1981902" cy="2048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4205" y="6846183"/>
            <a:ext cx="18288000" cy="33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digiana Toybox"/>
              </a:rPr>
              <a:t>Sinulle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digiana Toybox"/>
              </a:rPr>
              <a:t>on varmasti puhuttu riittävän etäisyyden pitämisestä muihin lapsiin ja aikusiin. Tätä kutsutaan turvaväliksi. </a:t>
            </a:r>
          </a:p>
          <a:p>
            <a:pPr algn="ctr">
              <a:lnSpc>
                <a:spcPts val="6719"/>
              </a:lnSpc>
            </a:pPr>
            <a:endParaRPr lang="en-US" sz="4800">
              <a:solidFill>
                <a:srgbClr val="000000"/>
              </a:solidFill>
              <a:latin typeface="Adigiana Toybox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784" y="431441"/>
            <a:ext cx="718742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2608" y="4114800"/>
            <a:ext cx="2054828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6831" y="3218912"/>
            <a:ext cx="1582002" cy="15959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5780" y="5402967"/>
            <a:ext cx="1538465" cy="1538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8752" y="669143"/>
            <a:ext cx="1838079" cy="18196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10022" y="491426"/>
            <a:ext cx="2011243" cy="19974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924500" y="2488841"/>
            <a:ext cx="1460141" cy="1460141"/>
          </a:xfrm>
          <a:prstGeom prst="rect">
            <a:avLst/>
          </a:prstGeom>
        </p:spPr>
      </p:pic>
      <p:pic>
        <p:nvPicPr>
          <p:cNvPr id="1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97B9F56B-BF24-49CD-BE8B-DAE3DEA88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25890" y="6577546"/>
            <a:ext cx="820239" cy="820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248400" y="6172200"/>
            <a:ext cx="1538465" cy="159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9297" y="215375"/>
            <a:ext cx="3683592" cy="41799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51841" y="3509732"/>
            <a:ext cx="1582457" cy="31413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64751" y="2357328"/>
            <a:ext cx="1132192" cy="22475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3548" y="435149"/>
            <a:ext cx="2399043" cy="27223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28144"/>
            <a:ext cx="2830683" cy="1220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5779" y="3702977"/>
            <a:ext cx="2930627" cy="6923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44000" y="3509732"/>
            <a:ext cx="3761193" cy="3267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321326" y="4903049"/>
            <a:ext cx="948823" cy="1874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242870">
            <a:off x="13927293" y="5510528"/>
            <a:ext cx="726861" cy="8766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887442" y="7033769"/>
            <a:ext cx="3111255" cy="28779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934652" y="6777268"/>
            <a:ext cx="1016834" cy="14604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068069" y="9421614"/>
            <a:ext cx="2750000" cy="649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855980" y="8734548"/>
            <a:ext cx="1031462" cy="1177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784314" y="7888201"/>
            <a:ext cx="1467981" cy="11690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2871221">
            <a:off x="14046433" y="7061977"/>
            <a:ext cx="2043272" cy="5006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247301" y="6777268"/>
            <a:ext cx="3074025" cy="7531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638436" y="4931151"/>
            <a:ext cx="1149306" cy="22702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249076" y="4142068"/>
            <a:ext cx="3498178" cy="305931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213510" y="2571391"/>
            <a:ext cx="1083767" cy="157067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952889" y="8711856"/>
            <a:ext cx="1687624" cy="15125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847208" y="7008767"/>
            <a:ext cx="957576" cy="9624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909235">
            <a:off x="5726834" y="8930231"/>
            <a:ext cx="903659" cy="107578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2164715">
            <a:off x="1969771" y="5270632"/>
            <a:ext cx="3966236" cy="97172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6513439" y="8064673"/>
            <a:ext cx="4511158" cy="215971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064786" y="9258300"/>
            <a:ext cx="912497" cy="9630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0" y="6386844"/>
            <a:ext cx="2225776" cy="383754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063991" y="9580092"/>
            <a:ext cx="1717795" cy="42086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249076" y="628764"/>
            <a:ext cx="10997001" cy="168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Leikkiessäsi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muiden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lasten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kanssa</a:t>
            </a:r>
            <a:endParaRPr lang="en-US" sz="33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4543"/>
              </a:lnSpc>
            </a:pPr>
            <a:r>
              <a:rPr lang="en-US" sz="3300" dirty="0">
                <a:solidFill>
                  <a:srgbClr val="000000"/>
                </a:solidFill>
                <a:latin typeface="Adigiana Toybox"/>
              </a:rPr>
              <a:t>on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hyvä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pitää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turvaväli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ettei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koronapöpö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tartu</a:t>
            </a:r>
            <a:endParaRPr lang="en-US" sz="3300" dirty="0">
              <a:solidFill>
                <a:srgbClr val="000000"/>
              </a:solidFill>
              <a:latin typeface="Adigiana Toybox"/>
            </a:endParaRPr>
          </a:p>
          <a:p>
            <a:pPr algn="ctr">
              <a:lnSpc>
                <a:spcPts val="4543"/>
              </a:lnSpc>
            </a:pP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sinuun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tai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muihin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digiana Toybox"/>
              </a:rPr>
              <a:t>lapsiin</a:t>
            </a:r>
            <a:r>
              <a:rPr lang="en-US" sz="3300" dirty="0">
                <a:solidFill>
                  <a:srgbClr val="000000"/>
                </a:solidFill>
                <a:latin typeface="Adigiana Toybox"/>
              </a:rPr>
              <a:t>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51841" y="2906702"/>
            <a:ext cx="1646108" cy="38889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234366" y="4483440"/>
            <a:ext cx="1035784" cy="24470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0640" y="6487436"/>
            <a:ext cx="1033658" cy="244202"/>
          </a:xfrm>
          <a:prstGeom prst="rect">
            <a:avLst/>
          </a:prstGeom>
        </p:spPr>
      </p:pic>
      <p:pic>
        <p:nvPicPr>
          <p:cNvPr id="3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FD44836F-2B0B-4FD7-B142-093985A1A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999494" y="466873"/>
            <a:ext cx="701257" cy="70125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4746913" y="215375"/>
            <a:ext cx="1165116" cy="120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530</Words>
  <Application>Microsoft Office PowerPoint</Application>
  <PresentationFormat>Mukautettu</PresentationFormat>
  <Paragraphs>77</Paragraphs>
  <Slides>20</Slides>
  <Notes>0</Notes>
  <HiddenSlides>0</HiddenSlides>
  <MMClips>22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Elämää koronapöpön kanssa</dc:title>
  <cp:lastModifiedBy>Milja Rossi</cp:lastModifiedBy>
  <cp:revision>17</cp:revision>
  <dcterms:created xsi:type="dcterms:W3CDTF">2006-08-16T00:00:00Z</dcterms:created>
  <dcterms:modified xsi:type="dcterms:W3CDTF">2021-04-28T07:06:31Z</dcterms:modified>
  <dc:identifier>DAEJvc707zE</dc:identifier>
</cp:coreProperties>
</file>